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71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65ED-72A3-4510-B39D-E28D41983D52}" type="datetimeFigureOut">
              <a:rPr lang="hr-HR" smtClean="0"/>
              <a:pPr/>
              <a:t>6.12.2011.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1C05-CA50-4E83-9A59-083D6C083BC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r-HR" dirty="0" smtClean="0"/>
              <a:t>Škole za Afriku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hr-HR" dirty="0"/>
          </a:p>
        </p:txBody>
      </p:sp>
      <p:pic>
        <p:nvPicPr>
          <p:cNvPr id="8" name="Slika 7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3312368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Planirane aktivnosti…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hr-HR" sz="2400" dirty="0" smtClean="0"/>
              <a:t>edukativne – uključivanje projektnih materijala </a:t>
            </a:r>
            <a:r>
              <a:rPr lang="hr-HR" sz="2400" b="1" dirty="0" smtClean="0"/>
              <a:t>o povijesti, geografiji, kulturi afričkoga kontinenta… </a:t>
            </a:r>
            <a:r>
              <a:rPr lang="hr-HR" sz="2400" dirty="0" smtClean="0"/>
              <a:t>u redovite  nastavne sadržaje</a:t>
            </a:r>
          </a:p>
          <a:p>
            <a:pPr marL="514350" indent="-514350">
              <a:buAutoNum type="arabicPeriod"/>
            </a:pPr>
            <a:r>
              <a:rPr lang="hr-HR" sz="2400" dirty="0" smtClean="0"/>
              <a:t>ostale aktivnosti:</a:t>
            </a:r>
          </a:p>
          <a:p>
            <a:pPr marL="514350" indent="-514350">
              <a:buNone/>
            </a:pPr>
            <a:r>
              <a:rPr lang="hr-HR" sz="2400" dirty="0" smtClean="0"/>
              <a:t>	- prikupljanje starog papira </a:t>
            </a:r>
          </a:p>
          <a:p>
            <a:pPr marL="514350" indent="-514350">
              <a:buNone/>
            </a:pPr>
            <a:r>
              <a:rPr lang="hr-HR" sz="2400" dirty="0" smtClean="0"/>
              <a:t>          (dvije velike akcije godišnje)</a:t>
            </a:r>
          </a:p>
          <a:p>
            <a:pPr marL="514350" indent="-514350">
              <a:buNone/>
            </a:pPr>
            <a:r>
              <a:rPr lang="hr-HR" sz="2400" dirty="0" smtClean="0"/>
              <a:t>	- prikupljanje plastične ambalaže</a:t>
            </a:r>
          </a:p>
          <a:p>
            <a:pPr marL="514350" indent="-514350">
              <a:buNone/>
            </a:pPr>
            <a:r>
              <a:rPr lang="hr-HR" sz="2400" dirty="0" smtClean="0"/>
              <a:t>	   (svakodnevno)</a:t>
            </a:r>
          </a:p>
          <a:p>
            <a:pPr marL="514350" indent="-514350">
              <a:buNone/>
            </a:pPr>
            <a:r>
              <a:rPr lang="hr-HR" sz="2400" dirty="0" smtClean="0"/>
              <a:t>	- keramička radionica za učitelje “Anđeli za Afriku”</a:t>
            </a:r>
          </a:p>
          <a:p>
            <a:pPr marL="514350" indent="-514350">
              <a:buNone/>
            </a:pPr>
            <a:r>
              <a:rPr lang="hr-HR" sz="2400" dirty="0" smtClean="0"/>
              <a:t>	   (voditeljica: </a:t>
            </a:r>
            <a:r>
              <a:rPr lang="hr-HR" sz="2400" dirty="0" err="1" smtClean="0"/>
              <a:t>prof</a:t>
            </a:r>
            <a:r>
              <a:rPr lang="hr-HR" sz="2400" dirty="0" smtClean="0"/>
              <a:t>. Suzana </a:t>
            </a:r>
            <a:r>
              <a:rPr lang="hr-HR" sz="2400" dirty="0" err="1" smtClean="0"/>
              <a:t>Kljuš</a:t>
            </a:r>
            <a:r>
              <a:rPr lang="hr-HR" sz="2400" dirty="0" smtClean="0"/>
              <a:t>)</a:t>
            </a:r>
          </a:p>
          <a:p>
            <a:pPr marL="514350" indent="-514350">
              <a:buNone/>
            </a:pPr>
            <a:r>
              <a:rPr lang="hr-HR" sz="2400" dirty="0" smtClean="0"/>
              <a:t>	- prodaja sadnica na Proljetnom sajmu cvijeća</a:t>
            </a:r>
          </a:p>
          <a:p>
            <a:pPr marL="514350" indent="-514350">
              <a:buNone/>
            </a:pPr>
            <a:r>
              <a:rPr lang="hr-HR" sz="2400" dirty="0" smtClean="0"/>
              <a:t>	   (voditeljica: </a:t>
            </a:r>
            <a:r>
              <a:rPr lang="hr-HR" sz="2400" dirty="0" err="1" smtClean="0"/>
              <a:t>prof</a:t>
            </a:r>
            <a:r>
              <a:rPr lang="hr-HR" sz="2400" dirty="0" smtClean="0"/>
              <a:t>. Olga Arnaut)</a:t>
            </a:r>
          </a:p>
          <a:p>
            <a:pPr marL="514350" indent="-514350">
              <a:buAutoNum type="arabicPeriod"/>
            </a:pPr>
            <a:endParaRPr lang="hr-HR" sz="2800" dirty="0" smtClean="0"/>
          </a:p>
          <a:p>
            <a:pPr marL="514350" indent="-514350">
              <a:buAutoNum type="arabicPeriod"/>
            </a:pPr>
            <a:endParaRPr lang="hr-HR" sz="2800" dirty="0" smtClean="0"/>
          </a:p>
        </p:txBody>
      </p:sp>
      <p:pic>
        <p:nvPicPr>
          <p:cNvPr id="5" name="Slika 4" descr="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492896"/>
            <a:ext cx="1368152" cy="1824203"/>
          </a:xfrm>
          <a:prstGeom prst="rect">
            <a:avLst/>
          </a:prstGeom>
        </p:spPr>
      </p:pic>
      <p:pic>
        <p:nvPicPr>
          <p:cNvPr id="7" name="Slika 6" descr="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4029066"/>
            <a:ext cx="1386154" cy="1848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2800" i="1" dirty="0" smtClean="0"/>
          </a:p>
          <a:p>
            <a:pPr>
              <a:buNone/>
            </a:pPr>
            <a:r>
              <a:rPr lang="hr-HR" sz="2800" dirty="0" smtClean="0">
                <a:latin typeface="Comic Sans MS" pitchFamily="66" charset="0"/>
              </a:rPr>
              <a:t>	Kako bismo milijunima djece u Africi </a:t>
            </a:r>
          </a:p>
          <a:p>
            <a:pPr>
              <a:buNone/>
            </a:pPr>
            <a:r>
              <a:rPr lang="hr-HR" sz="2800" dirty="0" smtClean="0">
                <a:latin typeface="Comic Sans MS" pitchFamily="66" charset="0"/>
              </a:rPr>
              <a:t>	omogućili obrazovanje i bolju budućnost, trebamo i vašu pomoć.</a:t>
            </a:r>
          </a:p>
          <a:p>
            <a:pPr>
              <a:buNone/>
            </a:pPr>
            <a:r>
              <a:rPr lang="hr-HR" sz="2800" dirty="0" smtClean="0">
                <a:latin typeface="Comic Sans MS" pitchFamily="66" charset="0"/>
              </a:rPr>
              <a:t>						</a:t>
            </a:r>
            <a:r>
              <a:rPr lang="hr-HR" sz="2800" dirty="0" smtClean="0"/>
              <a:t>Nelson Mandela</a:t>
            </a:r>
            <a:endParaRPr lang="hr-HR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sz="2800" dirty="0" smtClean="0">
                <a:latin typeface="Comic Sans MS" pitchFamily="66" charset="0"/>
              </a:rPr>
              <a:t>					</a:t>
            </a:r>
            <a:endParaRPr lang="hr-HR" sz="2800" dirty="0">
              <a:latin typeface="Comic Sans MS" pitchFamily="66" charset="0"/>
            </a:endParaRPr>
          </a:p>
        </p:txBody>
      </p:sp>
      <p:pic>
        <p:nvPicPr>
          <p:cNvPr id="4" name="Slika 3" descr="afrika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005064"/>
            <a:ext cx="3168351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Pokretači: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r>
              <a:rPr lang="hr-HR" sz="2800" dirty="0" smtClean="0"/>
              <a:t>UNICEF</a:t>
            </a:r>
          </a:p>
          <a:p>
            <a:r>
              <a:rPr lang="hr-HR" sz="2800" dirty="0" smtClean="0"/>
              <a:t>Zaklada Nelson Mandela</a:t>
            </a:r>
          </a:p>
          <a:p>
            <a:r>
              <a:rPr lang="hr-HR" sz="2800" dirty="0" smtClean="0"/>
              <a:t>Hamburško društvo za promoviranje demokracije i međunarodnog prava – osnivač njemački brodovlasnik </a:t>
            </a:r>
            <a:r>
              <a:rPr lang="hr-HR" sz="2800" dirty="0" err="1" smtClean="0"/>
              <a:t>Peter</a:t>
            </a:r>
            <a:r>
              <a:rPr lang="hr-HR" sz="2800" dirty="0" smtClean="0"/>
              <a:t> </a:t>
            </a:r>
            <a:r>
              <a:rPr lang="hr-HR" sz="2800" dirty="0" err="1" smtClean="0"/>
              <a:t>Krämer</a:t>
            </a:r>
            <a:endParaRPr lang="hr-HR" sz="2800" dirty="0"/>
          </a:p>
        </p:txBody>
      </p:sp>
      <p:pic>
        <p:nvPicPr>
          <p:cNvPr id="4" name="Slika 3" descr="UNICE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786178"/>
            <a:ext cx="2808312" cy="1798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Mande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82612"/>
            <a:ext cx="1681691" cy="212630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Početak projekta…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sz="2800" dirty="0"/>
              <a:t>p</a:t>
            </a:r>
            <a:r>
              <a:rPr lang="hr-HR" sz="2800" dirty="0" smtClean="0"/>
              <a:t>redstavljen 6. prosinca 2004. u Cape Townu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800" dirty="0" smtClean="0"/>
              <a:t>u početku uključeno 6, danas 11 afričkih zemalja: Angola, Burkina Faso, Etiopija, Madagaskar, Malavija, Mali, Mozambik, Niger, Ruanda, Južnoafrička Republika i Zimbabve</a:t>
            </a:r>
          </a:p>
          <a:p>
            <a:endParaRPr lang="hr-H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Malo brojki…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2800" dirty="0" err="1" smtClean="0"/>
              <a:t>Peter</a:t>
            </a:r>
            <a:r>
              <a:rPr lang="hr-HR" sz="2800" dirty="0" smtClean="0"/>
              <a:t> </a:t>
            </a:r>
            <a:r>
              <a:rPr lang="hr-HR" sz="2800" dirty="0" err="1" smtClean="0"/>
              <a:t>Krämer</a:t>
            </a:r>
            <a:r>
              <a:rPr lang="hr-HR" sz="2800" dirty="0" smtClean="0"/>
              <a:t> osobno donirao 3,8 milijuna eura</a:t>
            </a:r>
          </a:p>
          <a:p>
            <a:r>
              <a:rPr lang="hr-HR" sz="2800" dirty="0"/>
              <a:t>d</a:t>
            </a:r>
            <a:r>
              <a:rPr lang="hr-HR" sz="2800" dirty="0" smtClean="0"/>
              <a:t>o sada u svijetu prikupljeno 80 milijuna američkih dolara</a:t>
            </a:r>
          </a:p>
          <a:p>
            <a:r>
              <a:rPr lang="hr-HR" sz="2800" dirty="0" smtClean="0"/>
              <a:t>od 2005. do 2010. godine pomoć je primilo 5,</a:t>
            </a:r>
            <a:r>
              <a:rPr lang="hr-HR" sz="2800" dirty="0" err="1" smtClean="0"/>
              <a:t>5</a:t>
            </a:r>
            <a:r>
              <a:rPr lang="hr-HR" sz="2800" dirty="0" smtClean="0"/>
              <a:t> milijuna afričke djece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Uključivanje hrvatskih škola u projekt…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naše škole sudjeluju od jeseni 2008. godine</a:t>
            </a:r>
          </a:p>
          <a:p>
            <a:r>
              <a:rPr lang="hr-HR" sz="2800" dirty="0" smtClean="0"/>
              <a:t>do danas se odazvalo preko 250 škola</a:t>
            </a:r>
          </a:p>
          <a:p>
            <a:r>
              <a:rPr lang="hr-HR" sz="2800" dirty="0" smtClean="0"/>
              <a:t>u tri godine prikupljeno više od 2,4 milijuna kuna pomoći za školovanje djece u Ruandi i Etiopiji</a:t>
            </a:r>
          </a:p>
        </p:txBody>
      </p:sp>
      <p:pic>
        <p:nvPicPr>
          <p:cNvPr id="5" name="Slika 4" descr="afrik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861048"/>
            <a:ext cx="2533650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Pomoć djeci Etiopije…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2800" dirty="0" smtClean="0"/>
              <a:t>obrazovanje</a:t>
            </a:r>
          </a:p>
          <a:p>
            <a:r>
              <a:rPr lang="hr-HR" sz="2800" dirty="0" smtClean="0"/>
              <a:t>osiguran dnevni obrok</a:t>
            </a:r>
          </a:p>
          <a:p>
            <a:r>
              <a:rPr lang="hr-HR" sz="2800" dirty="0" smtClean="0"/>
              <a:t>pitka voda</a:t>
            </a:r>
          </a:p>
          <a:p>
            <a:r>
              <a:rPr lang="hr-HR" sz="2800" dirty="0" smtClean="0"/>
              <a:t>zdravstvena skrb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afrik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8144" y="1772816"/>
            <a:ext cx="2446095" cy="1728192"/>
          </a:xfrm>
          <a:prstGeom prst="rect">
            <a:avLst/>
          </a:prstGeom>
        </p:spPr>
      </p:pic>
      <p:pic>
        <p:nvPicPr>
          <p:cNvPr id="5" name="Slika 4" descr="imagesCA2M1GB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501008"/>
            <a:ext cx="2304256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Etiopija – zašto nas trebaju?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sz="2800" dirty="0" smtClean="0"/>
          </a:p>
          <a:p>
            <a:r>
              <a:rPr lang="hr-HR" sz="2800" dirty="0" smtClean="0"/>
              <a:t>zemlja s više od 80 milijuna stanovnika</a:t>
            </a:r>
          </a:p>
          <a:p>
            <a:r>
              <a:rPr lang="hr-HR" sz="2800" dirty="0" smtClean="0"/>
              <a:t>očekivana životna dob 55 godina</a:t>
            </a:r>
          </a:p>
          <a:p>
            <a:r>
              <a:rPr lang="hr-HR" sz="2800" dirty="0" smtClean="0"/>
              <a:t>stopa pismenosti 36%</a:t>
            </a:r>
          </a:p>
          <a:p>
            <a:r>
              <a:rPr lang="hr-HR" sz="2800" dirty="0" smtClean="0"/>
              <a:t>samo 45% djece školske dobi pohađa nastavu</a:t>
            </a:r>
          </a:p>
          <a:p>
            <a:r>
              <a:rPr lang="hr-HR" sz="2800" dirty="0" smtClean="0"/>
              <a:t>5 milijuna djece živi bez roditelja</a:t>
            </a:r>
          </a:p>
          <a:p>
            <a:r>
              <a:rPr lang="hr-HR" sz="2800" dirty="0" smtClean="0"/>
              <a:t>53% djece (u dobi od 5 do 14 godina) prisiljeno je raditi</a:t>
            </a:r>
          </a:p>
          <a:p>
            <a:r>
              <a:rPr lang="hr-HR" sz="2800" dirty="0" smtClean="0"/>
              <a:t>980.000 ljudi živi s HIV-om 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magesCAA7TGU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700808"/>
            <a:ext cx="1767116" cy="172819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toliko djece ne ide u školu?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visoke cijene školarina i udžbenika</a:t>
            </a:r>
          </a:p>
          <a:p>
            <a:r>
              <a:rPr lang="hr-HR" sz="2800" dirty="0" smtClean="0"/>
              <a:t>veliko siromaštvo – djeca su prisiljena r</a:t>
            </a:r>
            <a:r>
              <a:rPr lang="hr-HR" sz="2800" dirty="0" smtClean="0">
                <a:solidFill>
                  <a:schemeClr val="bg1"/>
                </a:solidFill>
              </a:rPr>
              <a:t>aditi</a:t>
            </a:r>
            <a:r>
              <a:rPr lang="hr-HR" sz="2800" dirty="0" smtClean="0"/>
              <a:t> </a:t>
            </a:r>
          </a:p>
          <a:p>
            <a:r>
              <a:rPr lang="hr-HR" sz="2800" dirty="0" smtClean="0"/>
              <a:t>nedostatak školskih objekata</a:t>
            </a:r>
          </a:p>
          <a:p>
            <a:r>
              <a:rPr lang="hr-HR" sz="2800" dirty="0" smtClean="0"/>
              <a:t>velika udaljenost do škole</a:t>
            </a:r>
          </a:p>
          <a:p>
            <a:r>
              <a:rPr lang="hr-HR" sz="2800" dirty="0" smtClean="0"/>
              <a:t>nedostatak pitke vode i sanitarnih prostorija (odvojenih nužnika za dječake i djevojčice)</a:t>
            </a:r>
          </a:p>
          <a:p>
            <a:r>
              <a:rPr lang="hr-HR" sz="2800" dirty="0" smtClean="0"/>
              <a:t>diskriminacijski odnos prema djeci bez roditelja i djevojčicama(!)</a:t>
            </a:r>
          </a:p>
          <a:p>
            <a:r>
              <a:rPr lang="hr-HR" sz="2800" dirty="0" smtClean="0"/>
              <a:t>loše zdravlje i pothranjenost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hr-HR" dirty="0" smtClean="0"/>
              <a:t>Naša škola u projektu </a:t>
            </a:r>
            <a:r>
              <a:rPr lang="hr-HR" i="1" dirty="0" smtClean="0"/>
              <a:t>Škole za Afriku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600" dirty="0" smtClean="0"/>
              <a:t>u projekt smo uključeni od jeseni 2011. godine</a:t>
            </a:r>
          </a:p>
          <a:p>
            <a:r>
              <a:rPr lang="hr-HR" sz="2600" dirty="0" smtClean="0"/>
              <a:t>ciljevi:</a:t>
            </a:r>
          </a:p>
          <a:p>
            <a:pPr>
              <a:buNone/>
            </a:pPr>
            <a:r>
              <a:rPr lang="hr-HR" sz="2600" dirty="0" smtClean="0"/>
              <a:t>	1. kontinuirano prikupljati sredstva za pomoć djeci u Africi te </a:t>
            </a:r>
          </a:p>
          <a:p>
            <a:pPr>
              <a:buNone/>
            </a:pPr>
            <a:r>
              <a:rPr lang="hr-HR" sz="2600" dirty="0" smtClean="0"/>
              <a:t>	    razvijati suosjećanje prema djeci kojoj je pomoć potrebna </a:t>
            </a:r>
          </a:p>
          <a:p>
            <a:pPr>
              <a:buNone/>
            </a:pPr>
            <a:r>
              <a:rPr lang="hr-HR" sz="2600" dirty="0" smtClean="0"/>
              <a:t>	2. podignuti razinu učenja:</a:t>
            </a:r>
          </a:p>
          <a:p>
            <a:pPr>
              <a:buNone/>
            </a:pPr>
            <a:r>
              <a:rPr lang="hr-HR" sz="2600" dirty="0" smtClean="0"/>
              <a:t>	     - o važnosti obrazovanja (izlaz iz siromaštva, prevencija </a:t>
            </a:r>
          </a:p>
          <a:p>
            <a:pPr>
              <a:buNone/>
            </a:pPr>
            <a:r>
              <a:rPr lang="hr-HR" sz="2600" dirty="0" smtClean="0"/>
              <a:t>	        bolesti, podizanje samopouzdanja</a:t>
            </a:r>
          </a:p>
          <a:p>
            <a:pPr>
              <a:buNone/>
            </a:pPr>
            <a:r>
              <a:rPr lang="hr-HR" sz="2600" dirty="0" smtClean="0"/>
              <a:t>             i osjećaja   zajedništva)</a:t>
            </a:r>
          </a:p>
          <a:p>
            <a:pPr>
              <a:buNone/>
            </a:pPr>
            <a:r>
              <a:rPr lang="hr-HR" sz="2600" dirty="0" smtClean="0"/>
              <a:t>	     - o toleranciji</a:t>
            </a:r>
          </a:p>
          <a:p>
            <a:pPr>
              <a:buNone/>
            </a:pPr>
            <a:r>
              <a:rPr lang="hr-HR" sz="2600" dirty="0" smtClean="0"/>
              <a:t>	     - o socijalnoj pravdi</a:t>
            </a:r>
          </a:p>
          <a:p>
            <a:pPr>
              <a:buNone/>
            </a:pPr>
            <a:r>
              <a:rPr lang="hr-HR" sz="2600" dirty="0" smtClean="0"/>
              <a:t>	     - o odgovornosti</a:t>
            </a:r>
          </a:p>
          <a:p>
            <a:pPr>
              <a:buNone/>
            </a:pPr>
            <a:endParaRPr lang="hr-HR" sz="2800" dirty="0"/>
          </a:p>
        </p:txBody>
      </p:sp>
      <p:pic>
        <p:nvPicPr>
          <p:cNvPr id="5" name="Slika 4" descr="afrik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365104"/>
            <a:ext cx="2304256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ema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303</Words>
  <Application>Microsoft Office PowerPoint</Application>
  <PresentationFormat>Prikaz na zaslonu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Škole za Afriku</vt:lpstr>
      <vt:lpstr>Pokretači:</vt:lpstr>
      <vt:lpstr>Početak projekta…</vt:lpstr>
      <vt:lpstr>Malo brojki…</vt:lpstr>
      <vt:lpstr>Uključivanje hrvatskih škola u projekt…</vt:lpstr>
      <vt:lpstr>Pomoć djeci Etiopije…</vt:lpstr>
      <vt:lpstr>Etiopija – zašto nas trebaju?</vt:lpstr>
      <vt:lpstr>Zašto toliko djece ne ide u školu?</vt:lpstr>
      <vt:lpstr>Naša škola u projektu Škole za Afriku</vt:lpstr>
      <vt:lpstr>Planirane aktivnosti…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 za Afriku</dc:title>
  <dc:creator>Renata</dc:creator>
  <cp:lastModifiedBy>Renata</cp:lastModifiedBy>
  <cp:revision>116</cp:revision>
  <dcterms:created xsi:type="dcterms:W3CDTF">2011-10-28T08:36:32Z</dcterms:created>
  <dcterms:modified xsi:type="dcterms:W3CDTF">2011-12-06T10:18:52Z</dcterms:modified>
</cp:coreProperties>
</file>